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9.jpg" ContentType="image/jpeg"/>
  <Override PartName="/ppt/media/image22.jpg" ContentType="image/jpeg"/>
  <Override PartName="/ppt/media/image23.jpg" ContentType="image/jpeg"/>
  <Override PartName="/ppt/notesSlides/notesSlide1.xml" ContentType="application/vnd.openxmlformats-officedocument.presentationml.notesSlide+xml"/>
  <Override PartName="/ppt/media/image26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notesSlides/notesSlide2.xml" ContentType="application/vnd.openxmlformats-officedocument.presentationml.notesSlide+xml"/>
  <Override PartName="/ppt/media/image45.jpg" ContentType="image/jpeg"/>
  <Override PartName="/ppt/media/image46.jpg" ContentType="image/jpeg"/>
  <Override PartName="/ppt/media/image47.jpg" ContentType="image/jpeg"/>
  <Override PartName="/ppt/media/image48.jpg" ContentType="image/jpeg"/>
  <Override PartName="/ppt/media/image49.jpg" ContentType="image/jpeg"/>
  <Override PartName="/ppt/media/image5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8" r:id="rId2"/>
    <p:sldId id="279" r:id="rId3"/>
    <p:sldId id="293" r:id="rId4"/>
    <p:sldId id="261" r:id="rId5"/>
    <p:sldId id="262" r:id="rId6"/>
    <p:sldId id="268" r:id="rId7"/>
    <p:sldId id="269" r:id="rId8"/>
    <p:sldId id="314" r:id="rId9"/>
    <p:sldId id="263" r:id="rId10"/>
    <p:sldId id="271" r:id="rId11"/>
    <p:sldId id="301" r:id="rId12"/>
    <p:sldId id="294" r:id="rId13"/>
    <p:sldId id="319" r:id="rId14"/>
    <p:sldId id="295" r:id="rId15"/>
    <p:sldId id="296" r:id="rId16"/>
    <p:sldId id="267" r:id="rId17"/>
    <p:sldId id="272" r:id="rId18"/>
    <p:sldId id="30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3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59" r:id="rId37"/>
    <p:sldId id="285" r:id="rId38"/>
    <p:sldId id="286" r:id="rId39"/>
    <p:sldId id="287" r:id="rId40"/>
    <p:sldId id="288" r:id="rId41"/>
    <p:sldId id="284" r:id="rId42"/>
    <p:sldId id="289" r:id="rId43"/>
    <p:sldId id="313" r:id="rId44"/>
    <p:sldId id="290" r:id="rId45"/>
    <p:sldId id="26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F9CB1-1790-4C6A-A66A-CA3D0AB48F5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B4CB-6979-4F99-BA6D-BA7BB56FA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B4CB-6979-4F99-BA6D-BA7BB56FA0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B4CB-6979-4F99-BA6D-BA7BB56FA0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8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9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6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0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0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8762-E899-41EC-99BE-EC9D09F7CF3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1C50-BFED-4469-A20C-3EBE5550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dd.uncc.edu/Projec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spminer.vse.cz/procedures/index.php?system=Ac4ftMiner" TargetMode="External"/><Relationship Id="rId2" Type="http://schemas.openxmlformats.org/officeDocument/2006/relationships/hyperlink" Target="ActionRules.ppt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Recommender%20System%206-11/RecommenderSystem.jar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ebpages.uncc.edu/ktarnows/47458cjbw8e329fnuef98q23bhohqwfqobaeyow7e3b2qo8fahfpa/nps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ebpages.uncc.edu/ktarnows/47458cjbw8e329fnuef98q23bhohqwfqobaeyow7e3b2qo8fahfpa/nps.html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kdd-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04800"/>
            <a:ext cx="1568432" cy="7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6"/>
          <p:cNvSpPr>
            <a:spLocks noGrp="1" noRot="1" noChangeArrowheads="1"/>
          </p:cNvSpPr>
          <p:nvPr/>
        </p:nvSpPr>
        <p:spPr bwMode="auto">
          <a:xfrm>
            <a:off x="884680" y="2199588"/>
            <a:ext cx="7239000" cy="10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zh-CN" sz="2800" b="1" dirty="0">
              <a:latin typeface="Times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Times" panose="02020603050405020304" pitchFamily="18" charset="0"/>
                <a:ea typeface="宋体" panose="02010600030101010101" pitchFamily="2" charset="-122"/>
              </a:rPr>
              <a:t>User-friendly NPS-based recommender system for driving business revenue.</a:t>
            </a:r>
          </a:p>
        </p:txBody>
      </p:sp>
      <p:sp>
        <p:nvSpPr>
          <p:cNvPr id="44" name="Rectangle 43"/>
          <p:cNvSpPr>
            <a:spLocks noGrp="1" noRot="1" noChangeArrowheads="1"/>
          </p:cNvSpPr>
          <p:nvPr/>
        </p:nvSpPr>
        <p:spPr bwMode="auto">
          <a:xfrm>
            <a:off x="1066800" y="35814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 eaLnBrk="1" hangingPunct="1">
              <a:buClr>
                <a:srgbClr val="FFCC66"/>
              </a:buClr>
              <a:defRPr/>
            </a:pPr>
            <a:endParaRPr lang="en-US" kern="0" dirty="0">
              <a:latin typeface="Times New Roman"/>
            </a:endParaRPr>
          </a:p>
          <a:p>
            <a:pPr algn="l" eaLnBrk="1" hangingPunct="1">
              <a:buClr>
                <a:srgbClr val="FFCC66"/>
              </a:buClr>
              <a:defRPr/>
            </a:pPr>
            <a:endParaRPr lang="en-US" sz="2000" kern="0" dirty="0">
              <a:latin typeface="Times New Roman"/>
            </a:endParaRPr>
          </a:p>
          <a:p>
            <a:pPr algn="l" eaLnBrk="1" hangingPunct="1">
              <a:buClr>
                <a:srgbClr val="FFCC66"/>
              </a:buClr>
              <a:defRPr/>
            </a:pPr>
            <a:endParaRPr lang="en-US" sz="1600" i="1" kern="0" dirty="0">
              <a:latin typeface="Times New Roman"/>
            </a:endParaRPr>
          </a:p>
          <a:p>
            <a:pPr algn="l" eaLnBrk="1" hangingPunct="1">
              <a:buClr>
                <a:srgbClr val="FFCC66"/>
              </a:buClr>
              <a:defRPr/>
            </a:pPr>
            <a:endParaRPr lang="en-US" sz="1600" i="1" kern="0" dirty="0">
              <a:latin typeface="Times New Roman"/>
            </a:endParaRPr>
          </a:p>
        </p:txBody>
      </p:sp>
      <p:pic>
        <p:nvPicPr>
          <p:cNvPr id="49" name="Picture 8" descr="C:\Documents\CompSci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50" y="152400"/>
            <a:ext cx="2180325" cy="155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848224" y="1724985"/>
            <a:ext cx="1730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1600" i="1" dirty="0"/>
              <a:t>CCI, UNC-Charlotte</a:t>
            </a: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6453300" y="4630315"/>
            <a:ext cx="19571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i="1" dirty="0"/>
              <a:t>Research sponsored by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961662" y="4311214"/>
            <a:ext cx="24952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by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Zbigniew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W. Ras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49878"/>
            <a:ext cx="1634490" cy="492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41" y="5638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5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85800"/>
            <a:ext cx="847504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1752600"/>
            <a:ext cx="2526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~  sampling of </a:t>
            </a:r>
          </a:p>
          <a:p>
            <a:r>
              <a:rPr lang="en-US" dirty="0"/>
              <a:t>300,000 records per year</a:t>
            </a:r>
          </a:p>
          <a:p>
            <a:r>
              <a:rPr lang="en-US" dirty="0"/>
              <a:t>2010-2016</a:t>
            </a:r>
          </a:p>
        </p:txBody>
      </p:sp>
    </p:spTree>
    <p:extLst>
      <p:ext uri="{BB962C8B-B14F-4D97-AF65-F5344CB8AC3E}">
        <p14:creationId xmlns:p14="http://schemas.microsoft.com/office/powerpoint/2010/main" val="49146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535071"/>
              </p:ext>
            </p:extLst>
          </p:nvPr>
        </p:nvGraphicFramePr>
        <p:xfrm>
          <a:off x="838201" y="1908721"/>
          <a:ext cx="6553200" cy="185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200" dirty="0"/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Bench1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Bench2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Bench3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Promoter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73">
                <a:tc>
                  <a:txBody>
                    <a:bodyPr/>
                    <a:lstStyle/>
                    <a:p>
                      <a:r>
                        <a:rPr lang="en-US" sz="12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Promoter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73">
                <a:tc>
                  <a:txBody>
                    <a:bodyPr/>
                    <a:lstStyle/>
                    <a:p>
                      <a:r>
                        <a:rPr lang="en-US" sz="12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Promoter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73">
                <a:tc>
                  <a:txBody>
                    <a:bodyPr/>
                    <a:lstStyle/>
                    <a:p>
                      <a:r>
                        <a:rPr lang="en-US" sz="12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Detractor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373">
                <a:tc>
                  <a:txBody>
                    <a:bodyPr/>
                    <a:lstStyle/>
                    <a:p>
                      <a:r>
                        <a:rPr lang="en-US" sz="1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143000"/>
            <a:ext cx="464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Decision Table built from customers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334671"/>
            <a:ext cx="2426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 attributes can be derived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4317087"/>
            <a:ext cx="276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Text Mining &amp; Sentiment Mining</a:t>
            </a:r>
          </a:p>
          <a:p>
            <a:r>
              <a:rPr lang="en-US" sz="1400" dirty="0"/>
              <a:t>can be used to build new attributes</a:t>
            </a:r>
          </a:p>
        </p:txBody>
      </p:sp>
      <p:sp>
        <p:nvSpPr>
          <p:cNvPr id="8" name="Down Arrow 7"/>
          <p:cNvSpPr/>
          <p:nvPr/>
        </p:nvSpPr>
        <p:spPr>
          <a:xfrm>
            <a:off x="2432513" y="3889921"/>
            <a:ext cx="158287" cy="427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181600" y="3889921"/>
            <a:ext cx="152400" cy="427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893" y="1676400"/>
            <a:ext cx="68768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Definitions/Concepts needed to understand how CLIRS is built &amp; works:</a:t>
            </a:r>
          </a:p>
          <a:p>
            <a:pPr marL="342900" indent="-342900">
              <a:buAutoNum type="arabicParenR"/>
            </a:pPr>
            <a:r>
              <a:rPr lang="en-US" dirty="0" err="1">
                <a:solidFill>
                  <a:srgbClr val="FF0000"/>
                </a:solidFill>
              </a:rPr>
              <a:t>Reducts</a:t>
            </a:r>
            <a:r>
              <a:rPr lang="en-US" dirty="0"/>
              <a:t> in Decision Systems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Action Rules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Meta-Actions</a:t>
            </a:r>
          </a:p>
          <a:p>
            <a:pPr marL="342900" indent="-342900">
              <a:buAutoNum type="arabicParenR"/>
            </a:pPr>
            <a:r>
              <a:rPr lang="en-US" dirty="0"/>
              <a:t>Decision Tables &amp; </a:t>
            </a:r>
            <a:r>
              <a:rPr lang="en-US" dirty="0">
                <a:solidFill>
                  <a:srgbClr val="FF0000"/>
                </a:solidFill>
              </a:rPr>
              <a:t>Their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Semantic Similarity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8888" y="422031"/>
            <a:ext cx="448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TUTORIAL</a:t>
            </a:r>
            <a:r>
              <a:rPr lang="en-US" dirty="0"/>
              <a:t>:  PLAN FOR TODAY’s PRESENTATION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49" y="3227938"/>
            <a:ext cx="3398838" cy="273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888" y="1008185"/>
            <a:ext cx="630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CLIRS</a:t>
            </a:r>
            <a:r>
              <a:rPr lang="en-US" dirty="0"/>
              <a:t>  -  Customer Loyalty Improvement Recommender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74" y="3210353"/>
            <a:ext cx="3837624" cy="253547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14400" y="914400"/>
            <a:ext cx="6534674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6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9984" y="990600"/>
            <a:ext cx="388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i="0" u="none" dirty="0">
                <a:solidFill>
                  <a:schemeClr val="tx1"/>
                </a:solidFill>
              </a:rPr>
              <a:t>                Bench1 Bench2     </a:t>
            </a:r>
            <a:r>
              <a:rPr lang="en-US" altLang="ja-JP" sz="1400" b="1" i="0" u="none" dirty="0">
                <a:solidFill>
                  <a:schemeClr val="tx1"/>
                </a:solidFill>
              </a:rPr>
              <a:t>Promoter Status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27184" y="1297490"/>
            <a:ext cx="3429000" cy="17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ja-JP" sz="1400" i="0" u="none" dirty="0">
                <a:solidFill>
                  <a:schemeClr val="tx1"/>
                </a:solidFill>
              </a:rPr>
              <a:t>x</a:t>
            </a:r>
            <a:r>
              <a:rPr lang="ja-JP" altLang="en-US" sz="1400" i="0" u="none" dirty="0">
                <a:solidFill>
                  <a:schemeClr val="tx1"/>
                </a:solidFill>
              </a:rPr>
              <a:t>１   </a:t>
            </a:r>
            <a:r>
              <a:rPr lang="en-US" altLang="ja-JP" sz="1400" i="0" u="none" dirty="0">
                <a:solidFill>
                  <a:schemeClr val="tx1"/>
                </a:solidFill>
              </a:rPr>
              <a:t>a1           b2               promoter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ja-JP" sz="1400" i="0" u="none" dirty="0">
                <a:solidFill>
                  <a:schemeClr val="tx1"/>
                </a:solidFill>
              </a:rPr>
              <a:t>x2    a1           b1               passive            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ja-JP" sz="1400" i="0" u="none" dirty="0">
                <a:solidFill>
                  <a:schemeClr val="tx1"/>
                </a:solidFill>
              </a:rPr>
              <a:t>x3    a2           b3               passive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ja-JP" sz="1400" i="0" u="none" dirty="0">
                <a:solidFill>
                  <a:schemeClr val="tx1"/>
                </a:solidFill>
              </a:rPr>
              <a:t>x4    a2           b3               promoter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ja-JP" sz="1400" i="0" u="none" dirty="0">
                <a:solidFill>
                  <a:schemeClr val="tx1"/>
                </a:solidFill>
              </a:rPr>
              <a:t>x5    a3           b4               passive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ja-JP" sz="1400" i="0" u="none" dirty="0">
                <a:solidFill>
                  <a:schemeClr val="tx1"/>
                </a:solidFill>
              </a:rPr>
              <a:t>x6    a1           b4               promoter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ja-JP" sz="1400" i="0" u="none" dirty="0">
                <a:solidFill>
                  <a:schemeClr val="tx1"/>
                </a:solidFill>
              </a:rPr>
              <a:t>x7    a3           b4               passive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03384" y="1266185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37846" y="1297490"/>
            <a:ext cx="0" cy="1734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3384" y="3031619"/>
            <a:ext cx="2901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6984" y="1274044"/>
            <a:ext cx="767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47446" y="1298377"/>
            <a:ext cx="0" cy="173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41684" y="1274044"/>
            <a:ext cx="0" cy="1757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04846" y="1298377"/>
            <a:ext cx="0" cy="173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7184" y="381000"/>
            <a:ext cx="354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Decision System - Granules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49615" y="1266185"/>
            <a:ext cx="29883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Decision Granules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{x1,x4,x6}, {x2,x4,x6}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Classification Granules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Bench1: {x1,x2,x6}, {x3,x4}, {x5,x7}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Bench2: {x1},{x2},{x3,x4},{x5,x6,x7}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Smallest Granules: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{x1},{x2},{x3,x4},{x5,x7},{x6}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03384" y="3581400"/>
            <a:ext cx="2901462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1470907" y="3962400"/>
            <a:ext cx="1284353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81000" y="3276600"/>
            <a:ext cx="35052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H="1" flipV="1">
            <a:off x="2494084" y="4547111"/>
            <a:ext cx="1582616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3109546" y="4343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733800" y="3733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076700" y="4926622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Promoter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56184" y="4193884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Promoter/Passive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05814" y="3579911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Passive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63280" y="4189511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{x1}, {x6}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6126" y="3732330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{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x3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,x4}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2646" y="3282462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{x2}, {x5,x7}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06943" y="5383796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Figure 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48400" y="4070884"/>
            <a:ext cx="24545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Informal Definition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Reduct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– smallest subset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of classification attributes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which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preserves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distribution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of objects in Figure 1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5943600" y="4951507"/>
            <a:ext cx="1066800" cy="86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92222" y="569157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997145" y="990600"/>
            <a:ext cx="147985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23180" y="852807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Promoter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984133" y="15240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4567" y="1370111"/>
            <a:ext cx="71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Passive</a:t>
            </a:r>
          </a:p>
        </p:txBody>
      </p:sp>
    </p:spTree>
    <p:extLst>
      <p:ext uri="{BB962C8B-B14F-4D97-AF65-F5344CB8AC3E}">
        <p14:creationId xmlns:p14="http://schemas.microsoft.com/office/powerpoint/2010/main" val="11415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263525"/>
            <a:ext cx="7772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/>
              <a:t>Decision System &amp; </a:t>
            </a:r>
            <a:r>
              <a:rPr lang="en-US" altLang="ja-JP" sz="2400" dirty="0" err="1"/>
              <a:t>Reducts</a:t>
            </a:r>
            <a:r>
              <a:rPr lang="en-US" altLang="ja-JP" sz="2400" dirty="0"/>
              <a:t> (Rough Sets)</a:t>
            </a:r>
            <a:br>
              <a:rPr lang="en-US" altLang="ja-JP" sz="2400" dirty="0"/>
            </a:br>
            <a:br>
              <a:rPr lang="en-US" altLang="ja-JP" sz="2400" dirty="0"/>
            </a:br>
            <a:endParaRPr lang="en-US" altLang="ja-JP" sz="2400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28600" y="2286000"/>
          <a:ext cx="4229100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" name="文書" r:id="rId3" imgW="4234180" imgH="2560320" progId="Word.Document.8">
                  <p:embed/>
                </p:oleObj>
              </mc:Choice>
              <mc:Fallback>
                <p:oleObj name="文書" r:id="rId3" imgW="4234180" imgH="25603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4229100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257800" y="1830388"/>
          <a:ext cx="3475038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文書" r:id="rId5" imgW="3474720" imgH="1816100" progId="Word.Document.8">
                  <p:embed/>
                </p:oleObj>
              </mc:Choice>
              <mc:Fallback>
                <p:oleObj name="文書" r:id="rId5" imgW="3474720" imgH="18161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30388"/>
                        <a:ext cx="3475038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334000" y="3962400"/>
          <a:ext cx="3429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文書" r:id="rId7" imgW="3431540" imgH="2133600" progId="Word.Document.8">
                  <p:embed/>
                </p:oleObj>
              </mc:Choice>
              <mc:Fallback>
                <p:oleObj name="文書" r:id="rId7" imgW="3431540" imgH="2133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62400"/>
                        <a:ext cx="3429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81500" y="1295400"/>
            <a:ext cx="430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1" u="none" dirty="0">
                <a:solidFill>
                  <a:srgbClr val="990000"/>
                </a:solidFill>
              </a:rPr>
              <a:t>Reduct1 </a:t>
            </a:r>
            <a:r>
              <a:rPr lang="en-US" altLang="ja-JP" sz="2400" b="1" i="0" u="none" dirty="0">
                <a:solidFill>
                  <a:srgbClr val="990000"/>
                </a:solidFill>
              </a:rPr>
              <a:t>= {Muscle-</a:t>
            </a:r>
            <a:r>
              <a:rPr lang="en-US" altLang="ja-JP" sz="2400" b="1" i="0" u="none" dirty="0" err="1">
                <a:solidFill>
                  <a:srgbClr val="990000"/>
                </a:solidFill>
              </a:rPr>
              <a:t>pain,Temp</a:t>
            </a:r>
            <a:r>
              <a:rPr lang="en-US" altLang="ja-JP" sz="2400" b="1" i="0" u="none" dirty="0">
                <a:solidFill>
                  <a:srgbClr val="990000"/>
                </a:solidFill>
              </a:rPr>
              <a:t>.}</a:t>
            </a:r>
            <a:endParaRPr lang="en-US" altLang="ja-JP" sz="2000" b="1" i="0" u="none" dirty="0">
              <a:solidFill>
                <a:srgbClr val="99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81500" y="3446585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1" u="none" dirty="0">
                <a:solidFill>
                  <a:srgbClr val="990000"/>
                </a:solidFill>
              </a:rPr>
              <a:t>  Reduct2 </a:t>
            </a:r>
            <a:r>
              <a:rPr lang="en-US" altLang="ja-JP" sz="2400" b="1" i="0" u="none" dirty="0">
                <a:solidFill>
                  <a:srgbClr val="990000"/>
                </a:solidFill>
              </a:rPr>
              <a:t>= {Headache, Temp.}</a:t>
            </a:r>
            <a:endParaRPr lang="en-US" altLang="ja-JP" sz="2400" b="1" i="0" u="none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" y="34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i="1" u="sng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en-GB" sz="2400" i="0" u="none">
              <a:solidFill>
                <a:schemeClr val="tx1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724400" y="2590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724400" y="3962400"/>
            <a:ext cx="304800" cy="381000"/>
          </a:xfrm>
          <a:prstGeom prst="rightArrow">
            <a:avLst>
              <a:gd name="adj1" fmla="val 35417"/>
              <a:gd name="adj2" fmla="val 32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876800"/>
            <a:ext cx="348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 are looking for rules describing</a:t>
            </a:r>
          </a:p>
          <a:p>
            <a:r>
              <a:rPr lang="en-US" sz="1400" i="1" dirty="0"/>
              <a:t>Flu</a:t>
            </a:r>
            <a:r>
              <a:rPr lang="en-US" sz="1400" dirty="0"/>
              <a:t> in terms of </a:t>
            </a:r>
            <a:r>
              <a:rPr lang="en-US" sz="1400" i="1" dirty="0"/>
              <a:t>Headache, Muscle Pain, Temp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47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71600"/>
            <a:ext cx="5101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 action="ppaction://hlinkpres?slideindex=1&amp;slidetitle="/>
              </a:rPr>
              <a:t>ACTION RULES  &amp;  META ACTIONS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286000"/>
            <a:ext cx="67369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 Rules Miner</a:t>
            </a:r>
            <a:r>
              <a:rPr lang="en-US" dirty="0"/>
              <a:t>:  </a:t>
            </a:r>
          </a:p>
          <a:p>
            <a:r>
              <a:rPr lang="en-US" dirty="0"/>
              <a:t>Action4ft-Miner module in LISP Miner</a:t>
            </a:r>
          </a:p>
          <a:p>
            <a:r>
              <a:rPr lang="en-US" dirty="0">
                <a:hlinkClick r:id="rId3"/>
              </a:rPr>
              <a:t>http://lispminer.vse.cz/procedures/index.php?system=Ac4ftMiner</a:t>
            </a:r>
            <a:endParaRPr lang="en-US" dirty="0"/>
          </a:p>
          <a:p>
            <a:r>
              <a:rPr lang="en-US" dirty="0"/>
              <a:t>[developed by Jan Rauch (Univ. of Economics, Prague, Czech Republic]</a:t>
            </a:r>
          </a:p>
          <a:p>
            <a:endParaRPr lang="en-US" dirty="0"/>
          </a:p>
          <a:p>
            <a:r>
              <a:rPr lang="en-US" b="1" dirty="0"/>
              <a:t>Meta Action Miners</a:t>
            </a:r>
            <a:r>
              <a:rPr lang="en-US" dirty="0"/>
              <a:t>:  Only Domain Specific </a:t>
            </a:r>
          </a:p>
          <a:p>
            <a:r>
              <a:rPr lang="en-US" dirty="0"/>
              <a:t>                                        (parts of domain specific software)</a:t>
            </a:r>
          </a:p>
        </p:txBody>
      </p:sp>
      <p:sp>
        <p:nvSpPr>
          <p:cNvPr id="4" name="Up Arrow 3"/>
          <p:cNvSpPr/>
          <p:nvPr/>
        </p:nvSpPr>
        <p:spPr>
          <a:xfrm>
            <a:off x="2133600" y="4114800"/>
            <a:ext cx="152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7769" y="4741985"/>
            <a:ext cx="213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Triggers of Action Rules</a:t>
            </a:r>
          </a:p>
        </p:txBody>
      </p:sp>
    </p:spTree>
    <p:extLst>
      <p:ext uri="{BB962C8B-B14F-4D97-AF65-F5344CB8AC3E}">
        <p14:creationId xmlns:p14="http://schemas.microsoft.com/office/powerpoint/2010/main" val="328941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67404"/>
              </p:ext>
            </p:extLst>
          </p:nvPr>
        </p:nvGraphicFramePr>
        <p:xfrm>
          <a:off x="533400" y="1066800"/>
          <a:ext cx="5025345" cy="5256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All Overall Satisfaction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All Likelihood to be Repeat Customer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All Dealer Communication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Service Repair Completed Correctly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Referral Behavior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Service Final Invoice Matched Expectations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Ease of Contact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All Does Customer have Future Needs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Service Tech Promised in Expected Timeframe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Service Repair Completed When Promised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Service Timeliness of Invoice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Service Appointment Availability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Service Tech Equipped to do Job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All Contact Status of Future Needs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Service Tech Arrived When Promised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All Has Issue Been Resolved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Benchmark All Contact Status of Issue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Benchmark Service Technician Communication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Benchmark Service Contact Preference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Benchmark CB Call answered promptly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Benchmark Service Received Quote for Repair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Benchmark CB</a:t>
                      </a:r>
                      <a:r>
                        <a:rPr lang="en-US" sz="10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Auto attendant answered by correct</a:t>
                      </a:r>
                      <a:r>
                        <a:rPr lang="en-US" sz="10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</a:p>
                    <a:p>
                      <a:pPr algn="l" fontAlgn="b"/>
                      <a:r>
                        <a:rPr lang="en-US" sz="10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                                                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department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Benchmark Service Call Answered Quickly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8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Benchmark All Marketing Permission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9" marR="8769" marT="8769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9800" y="1447800"/>
            <a:ext cx="2438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Randomly chosen customers are </a:t>
            </a:r>
          </a:p>
          <a:p>
            <a:r>
              <a:rPr lang="en-US" sz="1200" dirty="0"/>
              <a:t>asked to complete Questionnaire. </a:t>
            </a:r>
          </a:p>
          <a:p>
            <a:r>
              <a:rPr lang="en-US" sz="1200" dirty="0"/>
              <a:t>It has questions concerning </a:t>
            </a:r>
          </a:p>
          <a:p>
            <a:r>
              <a:rPr lang="en-US" sz="1200" dirty="0"/>
              <a:t>personal data + 30 benchmarks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013" y="3352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compute NPS we calculate average score </a:t>
            </a:r>
          </a:p>
          <a:p>
            <a:r>
              <a:rPr lang="en-US" sz="1200" dirty="0"/>
              <a:t>of selected benchmarks for all customers. </a:t>
            </a:r>
          </a:p>
          <a:p>
            <a:r>
              <a:rPr lang="en-US" sz="1200" dirty="0"/>
              <a:t>Knowing the number of promoters and </a:t>
            </a:r>
          </a:p>
          <a:p>
            <a:r>
              <a:rPr lang="en-US" sz="1200" dirty="0"/>
              <a:t>detractors we know NPS.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625" y="685799"/>
            <a:ext cx="7331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Rough Set REDUCTS have been used to identify features having the strongest impact on Promoter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0169" y="228545"/>
            <a:ext cx="46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Coming back to our customers feedback dataset</a:t>
            </a:r>
          </a:p>
        </p:txBody>
      </p:sp>
    </p:spTree>
    <p:extLst>
      <p:ext uri="{BB962C8B-B14F-4D97-AF65-F5344CB8AC3E}">
        <p14:creationId xmlns:p14="http://schemas.microsoft.com/office/powerpoint/2010/main" val="285566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504091"/>
            <a:ext cx="8196263" cy="574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860431"/>
            <a:ext cx="608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RECOMMENDER SYSTEM  CLIRS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5692" y="4255477"/>
            <a:ext cx="6063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based on semantic extension of a client dataset</a:t>
            </a:r>
          </a:p>
          <a:p>
            <a:r>
              <a:rPr lang="en-US" i="1" dirty="0"/>
              <a:t>created by adding datasets of other </a:t>
            </a:r>
            <a:r>
              <a:rPr lang="en-US" i="1" dirty="0">
                <a:solidFill>
                  <a:srgbClr val="FF0000"/>
                </a:solidFill>
              </a:rPr>
              <a:t>semantically similar </a:t>
            </a:r>
            <a:r>
              <a:rPr lang="en-US" i="1" dirty="0"/>
              <a:t>clients</a:t>
            </a:r>
          </a:p>
        </p:txBody>
      </p:sp>
    </p:spTree>
    <p:extLst>
      <p:ext uri="{BB962C8B-B14F-4D97-AF65-F5344CB8AC3E}">
        <p14:creationId xmlns:p14="http://schemas.microsoft.com/office/powerpoint/2010/main" val="297524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3046"/>
            <a:ext cx="791169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61292"/>
            <a:ext cx="2143124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6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8329" y="840359"/>
            <a:ext cx="24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Project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" y="2252762"/>
            <a:ext cx="1031644" cy="10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48" y="2277019"/>
            <a:ext cx="1021324" cy="102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800" y="3380601"/>
            <a:ext cx="13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Kasia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Tarnowska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(Warsaw Univ. of 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Tech., 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Poland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692" y="33806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Pauline Brunet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(Paris Tech.,</a:t>
            </a:r>
          </a:p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France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96" y="2307296"/>
            <a:ext cx="805006" cy="1021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2809" y="3380601"/>
            <a:ext cx="124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Jieyan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Kuang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(Beijing Normal Univ., 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China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9" y="4416103"/>
            <a:ext cx="927056" cy="954868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5890846" y="2736156"/>
            <a:ext cx="609600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2703426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KDD Lab Members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59" y="4398237"/>
            <a:ext cx="866775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0047" y="5365110"/>
            <a:ext cx="1134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Lynn Daniel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9980" y="5365109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Doug Fowler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42" y="2241483"/>
            <a:ext cx="767916" cy="11060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6676" y="2202755"/>
            <a:ext cx="1145980" cy="1177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85986" y="2202755"/>
            <a:ext cx="1066800" cy="1177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8" y="3819545"/>
            <a:ext cx="2095957" cy="21946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39672" y="6014509"/>
            <a:ext cx="2619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Kasia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at NSF ROSE HUB Meeting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9708" y="4832468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Industry Collaborators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16" y="4841180"/>
            <a:ext cx="6334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40" y="2208173"/>
            <a:ext cx="1062892" cy="4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02" y="4358024"/>
            <a:ext cx="16335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895044" y="838200"/>
            <a:ext cx="2641686" cy="5253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50513" y="2216409"/>
            <a:ext cx="866781" cy="1164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8358" y="2205947"/>
            <a:ext cx="840215" cy="1164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6676" y="4358024"/>
            <a:ext cx="964029" cy="1012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49980" y="4358024"/>
            <a:ext cx="960135" cy="1048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95646" y="3819545"/>
            <a:ext cx="2101819" cy="2194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49282" y="3387067"/>
            <a:ext cx="775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Z.W.Ras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1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10575" cy="646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4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81000"/>
            <a:ext cx="8661767" cy="476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88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5" y="685800"/>
            <a:ext cx="8572500" cy="487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33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609600"/>
            <a:ext cx="8382000" cy="492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38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" y="908538"/>
            <a:ext cx="8350128" cy="503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315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47800"/>
            <a:ext cx="852016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767806"/>
            <a:ext cx="603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Now, from the enlarged Decision Table, we extract action rules</a:t>
            </a:r>
          </a:p>
        </p:txBody>
      </p:sp>
    </p:spTree>
    <p:extLst>
      <p:ext uri="{BB962C8B-B14F-4D97-AF65-F5344CB8AC3E}">
        <p14:creationId xmlns:p14="http://schemas.microsoft.com/office/powerpoint/2010/main" val="231301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2999"/>
            <a:ext cx="6096000" cy="250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646" y="3897868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Take weighted combination of semantic &amp; geographic distance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6566" y="4648198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Now, when the dataset (decision system) is built,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                                     we will start extracting action rules</a:t>
            </a:r>
          </a:p>
        </p:txBody>
      </p:sp>
    </p:spTree>
    <p:extLst>
      <p:ext uri="{BB962C8B-B14F-4D97-AF65-F5344CB8AC3E}">
        <p14:creationId xmlns:p14="http://schemas.microsoft.com/office/powerpoint/2010/main" val="41894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51282"/>
            <a:ext cx="9227909" cy="6909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2590800"/>
            <a:ext cx="25209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60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5"/>
            <a:ext cx="9144000" cy="68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8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5"/>
            <a:ext cx="9144000" cy="68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5322" y="1408649"/>
            <a:ext cx="5801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CLIRS </a:t>
            </a:r>
            <a:r>
              <a:rPr lang="en-US" dirty="0">
                <a:latin typeface="Arial" pitchFamily="34" charset="0"/>
                <a:cs typeface="Arial" pitchFamily="34" charset="0"/>
              </a:rPr>
              <a:t> -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Customer Loyalty Improvement Recommender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85" y="4439600"/>
            <a:ext cx="1633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8593" y="3783285"/>
            <a:ext cx="23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Research sponsored by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95113"/>
            <a:ext cx="838200" cy="838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3000" y="1180049"/>
            <a:ext cx="6781800" cy="419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4459226"/>
            <a:ext cx="1553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Funding</a:t>
            </a:r>
          </a:p>
          <a:p>
            <a:r>
              <a:rPr lang="en-US" dirty="0"/>
              <a:t>(2013-current)</a:t>
            </a:r>
          </a:p>
        </p:txBody>
      </p:sp>
    </p:spTree>
    <p:extLst>
      <p:ext uri="{BB962C8B-B14F-4D97-AF65-F5344CB8AC3E}">
        <p14:creationId xmlns:p14="http://schemas.microsoft.com/office/powerpoint/2010/main" val="2629467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" y="-1448"/>
            <a:ext cx="9142069" cy="68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89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67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9" y="5802"/>
            <a:ext cx="9151749" cy="68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32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243"/>
            <a:ext cx="9144000" cy="68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77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2" y="2894"/>
            <a:ext cx="9147861" cy="68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42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7"/>
            <a:ext cx="9144000" cy="68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82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77469" y="2409549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77469" y="2714349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77469" y="3019149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7469" y="2409549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54069" y="2409549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1434" y="2163326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95559" y="242717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2648" y="2427170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Cust1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648" y="2731970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Cust2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9512" y="2163326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99895" y="2418359"/>
            <a:ext cx="0" cy="591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36642" y="2163323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301469" y="2418359"/>
            <a:ext cx="0" cy="594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25269" y="2163324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Bench3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817085" y="2409549"/>
            <a:ext cx="0" cy="62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4267" y="2156055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368269" y="2418359"/>
            <a:ext cx="0" cy="60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68269" y="2156056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Prom_Stat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4137" y="2427170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4137" y="2741722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6443" y="3329330"/>
            <a:ext cx="2481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Benchmark Values ={low, medium, high}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4779" y="2418359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4779" y="2723159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1687" y="242717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55386" y="2719830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25143" y="2428036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83236" y="2426051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4434" y="2735231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C2, </a:t>
            </a:r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82648" y="3323949"/>
            <a:ext cx="3271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54069" y="3036770"/>
            <a:ext cx="0" cy="28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7469" y="3021301"/>
            <a:ext cx="5179" cy="30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95559" y="3021301"/>
            <a:ext cx="0" cy="30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68269" y="3012491"/>
            <a:ext cx="0" cy="316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17085" y="3021301"/>
            <a:ext cx="0" cy="308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01469" y="3021301"/>
            <a:ext cx="0" cy="308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1547" y="3035627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Cust3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14168" y="2719829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74433" y="3057248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C4, </a:t>
            </a:r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53221" y="2915847"/>
            <a:ext cx="15167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C1 refers to Bench2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C3 refers to Bench1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C2,C4 refers to Bench3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3198488" y="3411195"/>
            <a:ext cx="159423" cy="328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339758" y="3452440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Extracted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(example)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4630440" y="2059712"/>
            <a:ext cx="422781" cy="103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699123" y="1935659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Knowledgeable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83515" y="2588744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Friendly Staff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4114" y="3857349"/>
            <a:ext cx="7212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R1=[ (Bench1=high)&amp;(Bench2=med) …………......  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Prom_Stat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= Prom)]   sup(R1)={Cust1,..};  Let’s say Confidence=90%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R2=[ (Bench1=med)&amp; …………….   (Bench3=med)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Prom_Stat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= Pass)]    sup(R2)={Cust2,..};  Let’s say Confidence=95%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16443" y="3781149"/>
            <a:ext cx="5114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16443" y="4257459"/>
            <a:ext cx="6485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6443" y="3781149"/>
            <a:ext cx="0" cy="476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38537" y="4708126"/>
            <a:ext cx="72154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R= [(</a:t>
            </a:r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med -&gt;high)&amp;(Bench2=med)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Prom_Stat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Pass -&gt; Prom)]  Sup(R)={Cust2,..}; Confidence=90%*95%=85.5%.</a:t>
            </a:r>
            <a:endParaRPr lang="en-US" sz="1000" dirty="0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04" y="4325730"/>
            <a:ext cx="2190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3034541" y="4326222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Rules</a:t>
            </a:r>
          </a:p>
        </p:txBody>
      </p:sp>
      <p:sp>
        <p:nvSpPr>
          <p:cNvPr id="65" name="Freeform 64"/>
          <p:cNvSpPr/>
          <p:nvPr/>
        </p:nvSpPr>
        <p:spPr>
          <a:xfrm>
            <a:off x="128778" y="4636151"/>
            <a:ext cx="8418877" cy="421424"/>
          </a:xfrm>
          <a:custGeom>
            <a:avLst/>
            <a:gdLst>
              <a:gd name="connsiteX0" fmla="*/ 470398 w 8418877"/>
              <a:gd name="connsiteY0" fmla="*/ 20188 h 421424"/>
              <a:gd name="connsiteX1" fmla="*/ 7829986 w 8418877"/>
              <a:gd name="connsiteY1" fmla="*/ 55699 h 421424"/>
              <a:gd name="connsiteX2" fmla="*/ 7128650 w 8418877"/>
              <a:gd name="connsiteY2" fmla="*/ 357540 h 421424"/>
              <a:gd name="connsiteX3" fmla="*/ 479275 w 8418877"/>
              <a:gd name="connsiteY3" fmla="*/ 393050 h 421424"/>
              <a:gd name="connsiteX4" fmla="*/ 523664 w 8418877"/>
              <a:gd name="connsiteY4" fmla="*/ 20188 h 421424"/>
              <a:gd name="connsiteX5" fmla="*/ 514786 w 8418877"/>
              <a:gd name="connsiteY5" fmla="*/ 46821 h 42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8877" h="421424">
                <a:moveTo>
                  <a:pt x="470398" y="20188"/>
                </a:moveTo>
                <a:lnTo>
                  <a:pt x="7829986" y="55699"/>
                </a:lnTo>
                <a:cubicBezTo>
                  <a:pt x="8939695" y="111924"/>
                  <a:pt x="8353768" y="301315"/>
                  <a:pt x="7128650" y="357540"/>
                </a:cubicBezTo>
                <a:cubicBezTo>
                  <a:pt x="5903532" y="413765"/>
                  <a:pt x="1580106" y="449275"/>
                  <a:pt x="479275" y="393050"/>
                </a:cubicBezTo>
                <a:cubicBezTo>
                  <a:pt x="-621556" y="336825"/>
                  <a:pt x="517746" y="77893"/>
                  <a:pt x="523664" y="20188"/>
                </a:cubicBezTo>
                <a:cubicBezTo>
                  <a:pt x="529582" y="-37517"/>
                  <a:pt x="514786" y="46821"/>
                  <a:pt x="514786" y="468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640537" y="1975517"/>
            <a:ext cx="342130" cy="879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627310" y="1994045"/>
            <a:ext cx="344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C1</a:t>
            </a:r>
          </a:p>
          <a:p>
            <a:r>
              <a:rPr lang="en-US" sz="1200" dirty="0"/>
              <a:t>C2</a:t>
            </a:r>
          </a:p>
          <a:p>
            <a:r>
              <a:rPr lang="en-US" sz="1200" dirty="0">
                <a:solidFill>
                  <a:srgbClr val="00B050"/>
                </a:solidFill>
              </a:rPr>
              <a:t>C3</a:t>
            </a:r>
          </a:p>
          <a:p>
            <a:r>
              <a:rPr lang="en-US" sz="1200" dirty="0"/>
              <a:t>C4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4155664" y="2163323"/>
            <a:ext cx="1440223" cy="378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075439" y="1797160"/>
            <a:ext cx="1520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Extracting Comments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108192" y="1986774"/>
            <a:ext cx="562066" cy="292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102069" y="1987389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C2,C4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36" y="2564409"/>
            <a:ext cx="5857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7134359" y="260491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C1</a:t>
            </a:r>
            <a:r>
              <a:rPr lang="en-US" sz="1200" dirty="0"/>
              <a:t>,</a:t>
            </a:r>
            <a:r>
              <a:rPr lang="en-US" sz="1200" dirty="0">
                <a:solidFill>
                  <a:srgbClr val="00B050"/>
                </a:solidFill>
              </a:rPr>
              <a:t>C3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65447" y="1657786"/>
            <a:ext cx="1026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Meta-Actions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4659" y="5194574"/>
            <a:ext cx="440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Recommendation: Staff has to be more friendly (R will be activated)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4155664" y="2541469"/>
            <a:ext cx="1440223" cy="283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4155664" y="2541469"/>
            <a:ext cx="1440448" cy="617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>
            <a:off x="6128294" y="2541469"/>
            <a:ext cx="838200" cy="2019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 flipV="1">
            <a:off x="6112783" y="2264388"/>
            <a:ext cx="869222" cy="26882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Up Arrow 104"/>
          <p:cNvSpPr/>
          <p:nvPr/>
        </p:nvSpPr>
        <p:spPr>
          <a:xfrm>
            <a:off x="6547394" y="1524000"/>
            <a:ext cx="45719" cy="6018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5850931" y="990599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Guided Folksonomy &amp;</a:t>
            </a:r>
          </a:p>
          <a:p>
            <a:r>
              <a:rPr lang="en-US" sz="1200" dirty="0"/>
              <a:t>Sentiment Analysis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063158" y="533400"/>
            <a:ext cx="243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Extracting Meta-Actions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537" y="1036765"/>
            <a:ext cx="99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3" name="Down Arrow 2"/>
          <p:cNvSpPr/>
          <p:nvPr/>
        </p:nvSpPr>
        <p:spPr>
          <a:xfrm>
            <a:off x="1047290" y="1527077"/>
            <a:ext cx="89460" cy="482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31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766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18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874000" cy="586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944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6553200" cy="52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6831" y="649069"/>
            <a:ext cx="344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Recommender 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8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457" y="508300"/>
            <a:ext cx="2369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Consulting Company</a:t>
            </a:r>
          </a:p>
        </p:txBody>
      </p:sp>
      <p:sp>
        <p:nvSpPr>
          <p:cNvPr id="4" name="Snip Same Side Corner Rectangle 3"/>
          <p:cNvSpPr/>
          <p:nvPr/>
        </p:nvSpPr>
        <p:spPr>
          <a:xfrm>
            <a:off x="600075" y="2514601"/>
            <a:ext cx="489857" cy="58782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86" y="2514600"/>
            <a:ext cx="498392" cy="597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700" y="2514600"/>
            <a:ext cx="498392" cy="59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215" y="2514600"/>
            <a:ext cx="498392" cy="59746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747032" y="1077687"/>
            <a:ext cx="0" cy="124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27" y="1077686"/>
            <a:ext cx="123455" cy="132294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678131" y="963719"/>
            <a:ext cx="5119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69" y="1077686"/>
            <a:ext cx="123455" cy="13229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83" y="1077686"/>
            <a:ext cx="123455" cy="132294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19232" y="3132552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27680" y="3117937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31623" y="3102429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7252" y="3085668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 4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3" y="4354579"/>
            <a:ext cx="498392" cy="5974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26" y="4354579"/>
            <a:ext cx="498392" cy="5974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646" y="4408616"/>
            <a:ext cx="498392" cy="5974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27" y="4398938"/>
            <a:ext cx="498392" cy="59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72" y="4408616"/>
            <a:ext cx="498392" cy="5974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189" y="4408616"/>
            <a:ext cx="498392" cy="5974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23" y="4381010"/>
            <a:ext cx="498392" cy="597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540" y="4408616"/>
            <a:ext cx="498392" cy="59746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50560" y="2400966"/>
            <a:ext cx="18137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Build 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Recommender System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for each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client 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(34 clients) helping to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increase its revenue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41556" y="4417142"/>
            <a:ext cx="195527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Build Personalized 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Recommender System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for each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shop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helping to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increase its revenue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71931" y="3147069"/>
            <a:ext cx="359073" cy="1133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628" y="3147069"/>
            <a:ext cx="443522" cy="126198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125" y="3146634"/>
            <a:ext cx="443522" cy="12619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545" y="3146634"/>
            <a:ext cx="443522" cy="12619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4" y="2863164"/>
            <a:ext cx="141642" cy="15178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913" y="3085668"/>
            <a:ext cx="123455" cy="13229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05" y="3076540"/>
            <a:ext cx="123455" cy="13229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028" y="3052405"/>
            <a:ext cx="123455" cy="132294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44497" y="5834858"/>
            <a:ext cx="2573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</a:t>
            </a:r>
          </a:p>
          <a:p>
            <a:r>
              <a:rPr lang="en-US" dirty="0"/>
              <a:t>(heavy equipment repair)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0343" y="5834858"/>
            <a:ext cx="65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42" y="4417142"/>
            <a:ext cx="141744" cy="1518036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>
            <a:off x="1130291" y="4920457"/>
            <a:ext cx="585153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000457" y="5889681"/>
            <a:ext cx="1489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CUSTOMERS</a:t>
            </a:r>
          </a:p>
        </p:txBody>
      </p:sp>
      <p:sp>
        <p:nvSpPr>
          <p:cNvPr id="2" name="Freeform 1"/>
          <p:cNvSpPr/>
          <p:nvPr/>
        </p:nvSpPr>
        <p:spPr>
          <a:xfrm>
            <a:off x="132671" y="1280094"/>
            <a:ext cx="1775853" cy="3905927"/>
          </a:xfrm>
          <a:custGeom>
            <a:avLst/>
            <a:gdLst>
              <a:gd name="connsiteX0" fmla="*/ 2367804 w 2367804"/>
              <a:gd name="connsiteY0" fmla="*/ 264655 h 3905927"/>
              <a:gd name="connsiteX1" fmla="*/ 261419 w 2367804"/>
              <a:gd name="connsiteY1" fmla="*/ 378955 h 3905927"/>
              <a:gd name="connsiteX2" fmla="*/ 32819 w 2367804"/>
              <a:gd name="connsiteY2" fmla="*/ 3905927 h 3905927"/>
              <a:gd name="connsiteX3" fmla="*/ 32819 w 2367804"/>
              <a:gd name="connsiteY3" fmla="*/ 3905927 h 390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804" h="3905927">
                <a:moveTo>
                  <a:pt x="2367804" y="264655"/>
                </a:moveTo>
                <a:cubicBezTo>
                  <a:pt x="1509193" y="18365"/>
                  <a:pt x="650583" y="-227924"/>
                  <a:pt x="261419" y="378955"/>
                </a:cubicBezTo>
                <a:cubicBezTo>
                  <a:pt x="-127745" y="985834"/>
                  <a:pt x="32819" y="3905927"/>
                  <a:pt x="32819" y="3905927"/>
                </a:cubicBezTo>
                <a:lnTo>
                  <a:pt x="32819" y="390592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9203" y="1494883"/>
            <a:ext cx="6725771" cy="3984775"/>
          </a:xfrm>
          <a:custGeom>
            <a:avLst/>
            <a:gdLst>
              <a:gd name="connsiteX0" fmla="*/ 0 w 8967694"/>
              <a:gd name="connsiteY0" fmla="*/ 3664947 h 3984775"/>
              <a:gd name="connsiteX1" fmla="*/ 2579915 w 8967694"/>
              <a:gd name="connsiteY1" fmla="*/ 3860889 h 3984775"/>
              <a:gd name="connsiteX2" fmla="*/ 5568043 w 8967694"/>
              <a:gd name="connsiteY2" fmla="*/ 3795575 h 3984775"/>
              <a:gd name="connsiteX3" fmla="*/ 8392886 w 8967694"/>
              <a:gd name="connsiteY3" fmla="*/ 3713932 h 3984775"/>
              <a:gd name="connsiteX4" fmla="*/ 8392886 w 8967694"/>
              <a:gd name="connsiteY4" fmla="*/ 366575 h 3984775"/>
              <a:gd name="connsiteX5" fmla="*/ 2302329 w 8967694"/>
              <a:gd name="connsiteY5" fmla="*/ 56332 h 3984775"/>
              <a:gd name="connsiteX6" fmla="*/ 2792186 w 8967694"/>
              <a:gd name="connsiteY6" fmla="*/ 88989 h 3984775"/>
              <a:gd name="connsiteX7" fmla="*/ 2792186 w 8967694"/>
              <a:gd name="connsiteY7" fmla="*/ 88989 h 3984775"/>
              <a:gd name="connsiteX8" fmla="*/ 2792186 w 8967694"/>
              <a:gd name="connsiteY8" fmla="*/ 88989 h 3984775"/>
              <a:gd name="connsiteX9" fmla="*/ 2906486 w 8967694"/>
              <a:gd name="connsiteY9" fmla="*/ 88989 h 39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7694" h="3984775">
                <a:moveTo>
                  <a:pt x="0" y="3664947"/>
                </a:moveTo>
                <a:cubicBezTo>
                  <a:pt x="825954" y="3752032"/>
                  <a:pt x="1651908" y="3839118"/>
                  <a:pt x="2579915" y="3860889"/>
                </a:cubicBezTo>
                <a:lnTo>
                  <a:pt x="5568043" y="3795575"/>
                </a:lnTo>
                <a:cubicBezTo>
                  <a:pt x="6536872" y="3771082"/>
                  <a:pt x="7922079" y="4285432"/>
                  <a:pt x="8392886" y="3713932"/>
                </a:cubicBezTo>
                <a:cubicBezTo>
                  <a:pt x="8863693" y="3142432"/>
                  <a:pt x="9407979" y="976175"/>
                  <a:pt x="8392886" y="366575"/>
                </a:cubicBezTo>
                <a:cubicBezTo>
                  <a:pt x="7377793" y="-243025"/>
                  <a:pt x="3235779" y="102596"/>
                  <a:pt x="2302329" y="56332"/>
                </a:cubicBezTo>
                <a:cubicBezTo>
                  <a:pt x="1368879" y="10068"/>
                  <a:pt x="2792186" y="88989"/>
                  <a:pt x="2792186" y="88989"/>
                </a:cubicBezTo>
                <a:lnTo>
                  <a:pt x="2792186" y="88989"/>
                </a:lnTo>
                <a:lnTo>
                  <a:pt x="2792186" y="88989"/>
                </a:lnTo>
                <a:lnTo>
                  <a:pt x="2906486" y="88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79984" y="5616212"/>
            <a:ext cx="2964212" cy="1023675"/>
          </a:xfrm>
          <a:custGeom>
            <a:avLst/>
            <a:gdLst>
              <a:gd name="connsiteX0" fmla="*/ 375598 w 3952282"/>
              <a:gd name="connsiteY0" fmla="*/ 164103 h 1023675"/>
              <a:gd name="connsiteX1" fmla="*/ 277626 w 3952282"/>
              <a:gd name="connsiteY1" fmla="*/ 849903 h 1023675"/>
              <a:gd name="connsiteX2" fmla="*/ 3478026 w 3952282"/>
              <a:gd name="connsiteY2" fmla="*/ 980532 h 1023675"/>
              <a:gd name="connsiteX3" fmla="*/ 3673969 w 3952282"/>
              <a:gd name="connsiteY3" fmla="*/ 229418 h 1023675"/>
              <a:gd name="connsiteX4" fmla="*/ 947098 w 3952282"/>
              <a:gd name="connsiteY4" fmla="*/ 818 h 1023675"/>
              <a:gd name="connsiteX5" fmla="*/ 538884 w 3952282"/>
              <a:gd name="connsiteY5" fmla="*/ 147775 h 1023675"/>
              <a:gd name="connsiteX6" fmla="*/ 538884 w 3952282"/>
              <a:gd name="connsiteY6" fmla="*/ 147775 h 10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2282" h="1023675">
                <a:moveTo>
                  <a:pt x="375598" y="164103"/>
                </a:moveTo>
                <a:cubicBezTo>
                  <a:pt x="68076" y="438967"/>
                  <a:pt x="-239445" y="713832"/>
                  <a:pt x="277626" y="849903"/>
                </a:cubicBezTo>
                <a:cubicBezTo>
                  <a:pt x="794697" y="985974"/>
                  <a:pt x="2911969" y="1083946"/>
                  <a:pt x="3478026" y="980532"/>
                </a:cubicBezTo>
                <a:cubicBezTo>
                  <a:pt x="4044083" y="877118"/>
                  <a:pt x="4095790" y="392704"/>
                  <a:pt x="3673969" y="229418"/>
                </a:cubicBezTo>
                <a:cubicBezTo>
                  <a:pt x="3252148" y="66132"/>
                  <a:pt x="1469612" y="14425"/>
                  <a:pt x="947098" y="818"/>
                </a:cubicBezTo>
                <a:cubicBezTo>
                  <a:pt x="424584" y="-12789"/>
                  <a:pt x="538884" y="147775"/>
                  <a:pt x="538884" y="147775"/>
                </a:cubicBezTo>
                <a:lnTo>
                  <a:pt x="538884" y="1477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6949" y="4000652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5720" y="3969982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1661" y="3958369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shops</a:t>
            </a:r>
          </a:p>
        </p:txBody>
      </p:sp>
      <p:sp>
        <p:nvSpPr>
          <p:cNvPr id="13" name="Down Arrow 12"/>
          <p:cNvSpPr/>
          <p:nvPr/>
        </p:nvSpPr>
        <p:spPr>
          <a:xfrm flipV="1">
            <a:off x="4467580" y="5100240"/>
            <a:ext cx="421076" cy="392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3503" y="908410"/>
            <a:ext cx="1778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What we had to do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7744271" y="1340249"/>
            <a:ext cx="36347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28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7848759" cy="5185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79938"/>
            <a:ext cx="23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User-Friendly Interface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25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519762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320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3415"/>
            <a:ext cx="8269288" cy="58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266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71"/>
            <a:ext cx="9143999" cy="68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2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559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019800"/>
            <a:ext cx="1813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Recommender System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2316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540000"/>
            <a:ext cx="425926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608" y="1747626"/>
            <a:ext cx="5809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Promoter Score (NPS) – </a:t>
            </a:r>
          </a:p>
          <a:p>
            <a:r>
              <a:rPr lang="en-US" dirty="0"/>
              <a:t>                     today’s standard for measuring customer loyalty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82608"/>
            <a:ext cx="5547732" cy="2815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3733800"/>
            <a:ext cx="20176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Promoter  - {9,10}</a:t>
            </a:r>
          </a:p>
          <a:p>
            <a:endParaRPr lang="en-US" sz="1600" dirty="0"/>
          </a:p>
          <a:p>
            <a:r>
              <a:rPr lang="en-US" sz="1600" dirty="0"/>
              <a:t>Passive – {8,7}</a:t>
            </a:r>
          </a:p>
          <a:p>
            <a:endParaRPr lang="en-US" sz="1600" dirty="0"/>
          </a:p>
          <a:p>
            <a:r>
              <a:rPr lang="en-US" sz="1600" dirty="0"/>
              <a:t>Detractor – {1,2,3…,6}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4744" y="915789"/>
            <a:ext cx="524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NPS is  correlated with company revenue growth</a:t>
            </a:r>
          </a:p>
        </p:txBody>
      </p:sp>
    </p:spTree>
    <p:extLst>
      <p:ext uri="{BB962C8B-B14F-4D97-AF65-F5344CB8AC3E}">
        <p14:creationId xmlns:p14="http://schemas.microsoft.com/office/powerpoint/2010/main" val="408450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0110"/>
            <a:ext cx="777564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9337" y="814907"/>
            <a:ext cx="2164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NPS rating for all clients</a:t>
            </a:r>
          </a:p>
        </p:txBody>
      </p:sp>
    </p:spTree>
    <p:extLst>
      <p:ext uri="{BB962C8B-B14F-4D97-AF65-F5344CB8AC3E}">
        <p14:creationId xmlns:p14="http://schemas.microsoft.com/office/powerpoint/2010/main" val="376150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24971"/>
            <a:ext cx="7867015" cy="4925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633" y="763636"/>
            <a:ext cx="3212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NPS rating for all shops</a:t>
            </a:r>
          </a:p>
        </p:txBody>
      </p:sp>
    </p:spTree>
    <p:extLst>
      <p:ext uri="{BB962C8B-B14F-4D97-AF65-F5344CB8AC3E}">
        <p14:creationId xmlns:p14="http://schemas.microsoft.com/office/powerpoint/2010/main" val="104652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39615"/>
            <a:ext cx="6049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Clarabridge</a:t>
            </a:r>
            <a:r>
              <a:rPr lang="en-US" sz="2000" dirty="0"/>
              <a:t> CX Analytics  [http://www.clarabridge.com/]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839725"/>
            <a:ext cx="782919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Features:</a:t>
            </a:r>
          </a:p>
          <a:p>
            <a:r>
              <a:rPr lang="en-US" sz="1400" b="1" dirty="0"/>
              <a:t>Deep Natural Language Processing </a:t>
            </a:r>
            <a:r>
              <a:rPr lang="en-US" sz="1400" dirty="0"/>
              <a:t>(NLP) - Accurately analyze mountains of unstructured data to </a:t>
            </a:r>
          </a:p>
          <a:p>
            <a:r>
              <a:rPr lang="en-US" sz="1400" dirty="0"/>
              <a:t>    zero in on aspects of  business that drive customers’ dissatisfaction.</a:t>
            </a:r>
          </a:p>
          <a:p>
            <a:r>
              <a:rPr lang="en-US" sz="1400" b="1" dirty="0"/>
              <a:t>Linguistic categorization </a:t>
            </a:r>
            <a:r>
              <a:rPr lang="en-US" sz="1400" dirty="0"/>
              <a:t>- Intelligently groups customer comments into topic buckets for smarter analysis.</a:t>
            </a:r>
          </a:p>
          <a:p>
            <a:r>
              <a:rPr lang="en-US" sz="1400" b="1" dirty="0"/>
              <a:t>Emotion detection </a:t>
            </a:r>
            <a:r>
              <a:rPr lang="en-US" sz="1400" dirty="0"/>
              <a:t>- Decipher the emotional state of customers based on the tone of the feedback.</a:t>
            </a:r>
          </a:p>
          <a:p>
            <a:r>
              <a:rPr lang="en-US" sz="1400" b="1" dirty="0"/>
              <a:t>Context-sensitive sentiment analysis </a:t>
            </a:r>
            <a:r>
              <a:rPr lang="en-US" sz="1400" dirty="0"/>
              <a:t>- Understands the intensity of feelings expressed by using deep </a:t>
            </a:r>
          </a:p>
          <a:p>
            <a:r>
              <a:rPr lang="en-US" sz="1400" dirty="0"/>
              <a:t>    Natural Language Processing, adjusting for industry and source-specific nuances.</a:t>
            </a:r>
          </a:p>
          <a:p>
            <a:r>
              <a:rPr lang="en-US" sz="1400" b="1" dirty="0"/>
              <a:t>Advanced discovery tools </a:t>
            </a:r>
            <a:r>
              <a:rPr lang="en-US" sz="1400" dirty="0"/>
              <a:t>- Get to the core of customer issues using single click root cause analysis; </a:t>
            </a:r>
          </a:p>
          <a:p>
            <a:r>
              <a:rPr lang="en-US" sz="1400" dirty="0"/>
              <a:t>    unearth previously unknown topics using fully automated topic detection engine.</a:t>
            </a:r>
          </a:p>
          <a:p>
            <a:r>
              <a:rPr lang="en-US" sz="1400" b="1" dirty="0"/>
              <a:t>Speech analytics </a:t>
            </a:r>
            <a:r>
              <a:rPr lang="en-US" sz="1400" dirty="0"/>
              <a:t>– Capture customer’s voice, literally, by analyzing call recordings in the same </a:t>
            </a:r>
          </a:p>
          <a:p>
            <a:r>
              <a:rPr lang="en-US" sz="1400" dirty="0"/>
              <a:t>    platform as all your other data sources.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28" y="3223846"/>
            <a:ext cx="4319344" cy="258010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600200" y="2895600"/>
            <a:ext cx="1524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2438400"/>
            <a:ext cx="20574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997569"/>
            <a:ext cx="33034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ym typeface="Symbol"/>
              </a:rPr>
              <a:t>  </a:t>
            </a:r>
            <a:r>
              <a:rPr lang="en-US" sz="1600" i="1" dirty="0"/>
              <a:t>Does not discover </a:t>
            </a:r>
          </a:p>
          <a:p>
            <a:r>
              <a:rPr lang="en-US" sz="1600" i="1" dirty="0"/>
              <a:t>    actionable knowledge</a:t>
            </a:r>
          </a:p>
          <a:p>
            <a:r>
              <a:rPr lang="en-US" sz="1600" i="1" dirty="0">
                <a:sym typeface="Symbol"/>
              </a:rPr>
              <a:t>  </a:t>
            </a:r>
            <a:r>
              <a:rPr lang="en-US" sz="1600" i="1" dirty="0"/>
              <a:t>Data analytics  does not</a:t>
            </a:r>
          </a:p>
          <a:p>
            <a:r>
              <a:rPr lang="en-US" sz="1600" i="1" dirty="0"/>
              <a:t>    provide any recommendations</a:t>
            </a:r>
          </a:p>
          <a:p>
            <a:r>
              <a:rPr lang="en-US" sz="1600" i="1" dirty="0"/>
              <a:t>    which guarantee NPS improvement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6096000"/>
            <a:ext cx="728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TATA Company:  collects not only customers text data but also voice &amp; video</a:t>
            </a:r>
          </a:p>
        </p:txBody>
      </p:sp>
    </p:spTree>
    <p:extLst>
      <p:ext uri="{BB962C8B-B14F-4D97-AF65-F5344CB8AC3E}">
        <p14:creationId xmlns:p14="http://schemas.microsoft.com/office/powerpoint/2010/main" val="243457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242655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752600"/>
            <a:ext cx="971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CLIRS</a:t>
            </a:r>
          </a:p>
        </p:txBody>
      </p:sp>
      <p:sp>
        <p:nvSpPr>
          <p:cNvPr id="5" name="Left Arrow 4"/>
          <p:cNvSpPr/>
          <p:nvPr/>
        </p:nvSpPr>
        <p:spPr>
          <a:xfrm>
            <a:off x="1658815" y="1959605"/>
            <a:ext cx="609600" cy="109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9431" y="1844933"/>
            <a:ext cx="1140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Our System</a:t>
            </a:r>
          </a:p>
        </p:txBody>
      </p:sp>
    </p:spTree>
    <p:extLst>
      <p:ext uri="{BB962C8B-B14F-4D97-AF65-F5344CB8AC3E}">
        <p14:creationId xmlns:p14="http://schemas.microsoft.com/office/powerpoint/2010/main" val="2509036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1243</Words>
  <Application>Microsoft Office PowerPoint</Application>
  <PresentationFormat>On-screen Show (4:3)</PresentationFormat>
  <Paragraphs>292</Paragraphs>
  <Slides>45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Garamond</vt:lpstr>
      <vt:lpstr>Times</vt:lpstr>
      <vt:lpstr>Times New Roman</vt:lpstr>
      <vt:lpstr>Wingdings</vt:lpstr>
      <vt:lpstr>Office Theme</vt:lpstr>
      <vt:lpstr>文書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ras</cp:lastModifiedBy>
  <cp:revision>171</cp:revision>
  <dcterms:created xsi:type="dcterms:W3CDTF">2017-04-05T16:23:50Z</dcterms:created>
  <dcterms:modified xsi:type="dcterms:W3CDTF">2020-09-09T00:33:18Z</dcterms:modified>
</cp:coreProperties>
</file>